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7"/>
  </p:notesMasterIdLst>
  <p:handoutMasterIdLst>
    <p:handoutMasterId r:id="rId28"/>
  </p:handoutMasterIdLst>
  <p:sldIdLst>
    <p:sldId id="523" r:id="rId5"/>
    <p:sldId id="564" r:id="rId6"/>
    <p:sldId id="532" r:id="rId7"/>
    <p:sldId id="536" r:id="rId8"/>
    <p:sldId id="548" r:id="rId9"/>
    <p:sldId id="537" r:id="rId10"/>
    <p:sldId id="534" r:id="rId11"/>
    <p:sldId id="533" r:id="rId12"/>
    <p:sldId id="541" r:id="rId13"/>
    <p:sldId id="538" r:id="rId14"/>
    <p:sldId id="539" r:id="rId15"/>
    <p:sldId id="540" r:id="rId16"/>
    <p:sldId id="562" r:id="rId17"/>
    <p:sldId id="543" r:id="rId18"/>
    <p:sldId id="556" r:id="rId19"/>
    <p:sldId id="557" r:id="rId20"/>
    <p:sldId id="558" r:id="rId21"/>
    <p:sldId id="559" r:id="rId22"/>
    <p:sldId id="561" r:id="rId23"/>
    <p:sldId id="554" r:id="rId24"/>
    <p:sldId id="563" r:id="rId25"/>
    <p:sldId id="263" r:id="rId2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91293" autoAdjust="0"/>
  </p:normalViewPr>
  <p:slideViewPr>
    <p:cSldViewPr snapToGrid="0" showGuides="1">
      <p:cViewPr varScale="1">
        <p:scale>
          <a:sx n="110" d="100"/>
          <a:sy n="110" d="100"/>
        </p:scale>
        <p:origin x="1123"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4/10/2021</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4/10/2021</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437695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James M. </a:t>
            </a:r>
            <a:r>
              <a:rPr lang="en-US" u="sng" dirty="0" err="1"/>
              <a:t>Willenbring</a:t>
            </a:r>
            <a:br>
              <a:rPr lang="en-US" u="sng" dirty="0"/>
            </a:br>
            <a:r>
              <a:rPr lang="en-US" sz="2000" dirty="0"/>
              <a:t>Sandia National Laboratories</a:t>
            </a:r>
            <a:endParaRPr lang="en-US" dirty="0"/>
          </a:p>
          <a:p>
            <a:r>
              <a:rPr lang="en-US" dirty="0"/>
              <a:t>David E. Bernholdt</a:t>
            </a:r>
            <a:br>
              <a:rPr lang="en-US"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Developing a Testing and Continuous Integration Strategy for your Team tutorial @ ECP Annual Meeting, April 2021</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755220198"/>
              </p:ext>
            </p:extLst>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and James M. </a:t>
            </a:r>
            <a:r>
              <a:rPr lang="en-US" sz="1600" b="1" dirty="0" err="1"/>
              <a:t>Willenbring</a:t>
            </a:r>
            <a:r>
              <a:rPr lang="en-US" sz="1600" b="1" dirty="0"/>
              <a:t>, Developing a Testing and Continuous Integration Strategy for your Team tutorial, in </a:t>
            </a:r>
            <a:r>
              <a:rPr lang="en-US" sz="1600" b="1" dirty="0" err="1"/>
              <a:t>Exascale</a:t>
            </a:r>
            <a:r>
              <a:rPr lang="en-US" sz="1600" b="1" dirty="0"/>
              <a:t> Computing Project Annual Meeting, online, 2021. DOI: </a:t>
            </a:r>
            <a:r>
              <a:rPr lang="en-US" sz="1600" b="1" dirty="0">
                <a:hlinkClick r:id="rId4"/>
              </a:rPr>
              <a:t>10.6084/m9.figshare.14376956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David E. Bernholdt, Anshu Dubey, Rinku K. Gupta, Mike Heroux,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42603" cy="2778760"/>
        </p:xfrm>
        <a:graphic>
          <a:graphicData uri="http://schemas.openxmlformats.org/drawingml/2006/table">
            <a:tbl>
              <a:tblPr firstRow="1" bandRow="1">
                <a:tableStyleId>{5C22544A-7EE6-4342-B048-85BDC9FD1C3A}</a:tableStyleId>
              </a:tblPr>
              <a:tblGrid>
                <a:gridCol w="1790700">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(EDT)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2:30-2:35pm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2:35pm-2:40pm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Patricia A. Grubel, LANL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2:40pm-3:00pm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Patricia A. Grubel, LANL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dirty="0">
                          <a:effectLst/>
                          <a:latin typeface="+mn-lt"/>
                        </a:rPr>
                        <a:t>3:00pm-3:25pm</a:t>
                      </a:r>
                    </a:p>
                  </a:txBody>
                  <a:tcPr marL="63500" marR="63500" marT="63500" marB="63500"/>
                </a:tc>
                <a:tc>
                  <a:txBody>
                    <a:bodyPr/>
                    <a:lstStyle/>
                    <a:p>
                      <a:pPr>
                        <a:lnSpc>
                          <a:spcPct val="100000"/>
                        </a:lnSpc>
                      </a:pPr>
                      <a:r>
                        <a:rPr lang="en-US" sz="1800" i="0" dirty="0">
                          <a:latin typeface="+mn-lt"/>
                        </a:rPr>
                        <a:t>03</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3:25pm-3:55pm</a:t>
                      </a:r>
                    </a:p>
                  </a:txBody>
                  <a:tcPr marL="63500" marR="63500" marT="63500" marB="63500"/>
                </a:tc>
                <a:tc>
                  <a:txBody>
                    <a:bodyPr/>
                    <a:lstStyle/>
                    <a:p>
                      <a:pPr>
                        <a:lnSpc>
                          <a:spcPct val="100000"/>
                        </a:lnSpc>
                      </a:pPr>
                      <a:r>
                        <a:rPr lang="en-US" sz="1800" i="0" dirty="0">
                          <a:latin typeface="+mn-lt"/>
                        </a:rPr>
                        <a:t>04</a:t>
                      </a:r>
                    </a:p>
                  </a:txBody>
                  <a:tcPr/>
                </a:tc>
                <a:tc>
                  <a:txBody>
                    <a:bodyPr/>
                    <a:lstStyle/>
                    <a:p>
                      <a:pPr>
                        <a:lnSpc>
                          <a:spcPct val="100000"/>
                        </a:lnSpc>
                      </a:pPr>
                      <a:r>
                        <a:rPr lang="en-US" sz="1800" i="0" dirty="0">
                          <a:latin typeface="+mn-lt"/>
                        </a:rPr>
                        <a:t>Continuous Integration</a:t>
                      </a:r>
                    </a:p>
                  </a:txBody>
                  <a:tcPr/>
                </a:tc>
                <a:tc>
                  <a:txBody>
                    <a:bodyPr/>
                    <a:lstStyle/>
                    <a:p>
                      <a:pPr>
                        <a:lnSpc>
                          <a:spcPct val="100000"/>
                        </a:lnSpc>
                      </a:pPr>
                      <a:r>
                        <a:rPr lang="en-US" sz="1800" dirty="0">
                          <a:latin typeface="+mn-lt"/>
                        </a:rPr>
                        <a:t>James M. </a:t>
                      </a:r>
                      <a:r>
                        <a:rPr lang="en-US" sz="1800" dirty="0" err="1">
                          <a:latin typeface="+mn-lt"/>
                        </a:rPr>
                        <a:t>Willenbring</a:t>
                      </a:r>
                      <a:r>
                        <a:rPr lang="en-US" sz="1800" dirty="0">
                          <a:latin typeface="+mn-lt"/>
                        </a:rPr>
                        <a:t>, SNL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05</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James M. </a:t>
                      </a:r>
                      <a:r>
                        <a:rPr lang="en-US" sz="1800" dirty="0" err="1">
                          <a:latin typeface="+mn-lt"/>
                        </a:rPr>
                        <a:t>Willenbring</a:t>
                      </a:r>
                      <a:r>
                        <a:rPr lang="en-US" sz="1800" dirty="0">
                          <a:latin typeface="+mn-lt"/>
                        </a:rPr>
                        <a:t>, SNL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298E65E2-8CFD-4F26-8DA3-3F5A419B1CCC}"/>
              </a:ext>
            </a:extLst>
          </p:cNvPr>
          <p:cNvGrpSpPr/>
          <p:nvPr/>
        </p:nvGrpSpPr>
        <p:grpSpPr>
          <a:xfrm>
            <a:off x="649538" y="3068504"/>
            <a:ext cx="10909739" cy="390939"/>
            <a:chOff x="79513" y="1653208"/>
            <a:chExt cx="12029799" cy="390939"/>
          </a:xfrm>
        </p:grpSpPr>
        <p:cxnSp>
          <p:nvCxnSpPr>
            <p:cNvPr id="6" name="Straight Connector 5">
              <a:extLst>
                <a:ext uri="{FF2B5EF4-FFF2-40B4-BE49-F238E27FC236}">
                  <a16:creationId xmlns:a16="http://schemas.microsoft.com/office/drawing/2014/main" id="{58A6CA20-B55D-4C81-8847-C4C8F5411BA7}"/>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15647A8B-7F43-4B40-AF9A-5C49F504C09F}"/>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117F0AD7-F782-4B43-B9F0-67851652A380}"/>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405270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44034</TotalTime>
  <Words>1708</Words>
  <Application>Microsoft Office PowerPoint</Application>
  <PresentationFormat>Custom</PresentationFormat>
  <Paragraphs>210</Paragraphs>
  <Slides>22</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Travis CI: </vt:lpstr>
      <vt:lpstr>travis-ci.com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Summary</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546</cp:revision>
  <cp:lastPrinted>2017-11-02T18:35:01Z</cp:lastPrinted>
  <dcterms:created xsi:type="dcterms:W3CDTF">2018-11-06T17:28:56Z</dcterms:created>
  <dcterms:modified xsi:type="dcterms:W3CDTF">2021-04-10T19:43:26Z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